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60" r:id="rId3"/>
    <p:sldId id="259" r:id="rId4"/>
    <p:sldId id="276" r:id="rId5"/>
    <p:sldId id="261" r:id="rId6"/>
    <p:sldId id="277" r:id="rId7"/>
    <p:sldId id="262" r:id="rId8"/>
    <p:sldId id="279" r:id="rId9"/>
    <p:sldId id="265" r:id="rId10"/>
    <p:sldId id="278" r:id="rId11"/>
    <p:sldId id="263" r:id="rId12"/>
    <p:sldId id="280" r:id="rId13"/>
    <p:sldId id="281" r:id="rId14"/>
    <p:sldId id="282" r:id="rId15"/>
    <p:sldId id="284" r:id="rId16"/>
    <p:sldId id="268" r:id="rId17"/>
    <p:sldId id="257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E4D293-0A3D-4240-95F7-7A3BEF8D10A5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720C37-6A46-4209-820A-A56FA414BC7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40789"/>
            <a:ext cx="7789839" cy="122237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b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</a:br>
            <a:b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</a:br>
            <a: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  <a:t>Čím se zabývají studenti na VŠB?</a:t>
            </a:r>
            <a:b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</a:br>
            <a:b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</a:br>
            <a:r>
              <a:rPr lang="cs-CZ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Ing. Pavel 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dresler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 </a:t>
            </a:r>
            <a:br>
              <a:rPr lang="cs-CZ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</a:b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vysokoškolský učitel</a:t>
            </a:r>
            <a:br>
              <a:rPr lang="cs-CZ" sz="2200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</a:b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Mistr Evropy, Asie a Pacifiku v </a:t>
            </a:r>
            <a:r>
              <a:rPr lang="cs-CZ" sz="2200" b="1" dirty="0" err="1">
                <a:solidFill>
                  <a:schemeClr val="accent6">
                    <a:lumMod val="50000"/>
                  </a:schemeClr>
                </a:solidFill>
                <a:ea typeface="Times New Roman"/>
                <a:cs typeface="Arial"/>
              </a:rPr>
              <a:t>rally</a:t>
            </a:r>
            <a:endParaRPr lang="cs-CZ" sz="3200" dirty="0">
              <a:ea typeface="Calibri"/>
              <a:cs typeface="Times New Roman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3074" y="4509120"/>
            <a:ext cx="7776865" cy="936104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ea typeface="Times New Roman"/>
                <a:cs typeface="Arial"/>
              </a:rPr>
              <a:t>Bude se hovořit o studiu na vysoké škole, o budoucnosti, o možnostech další spolupráce, o nadšení, nápadech ....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ea typeface="Calibri"/>
                <a:cs typeface="Arial"/>
              </a:rPr>
              <a:t>Těšte se na zajímavosti ze závodů a z práce v Motorsportu.</a:t>
            </a:r>
            <a:endParaRPr lang="cs-CZ" sz="18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52347"/>
            <a:ext cx="16398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0110"/>
            <a:ext cx="24511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 descr="Formula Student, VSB - TU Ostrava, Czech Republi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584"/>
            <a:ext cx="2028825" cy="15838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755576" y="5651519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Kdy:   06.02.2015 v 8:00 – 9:30 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Kde:   aula 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Kdo:   1.A, 1.AT, 1.TAT-AT, 2.ATN-AT, 3.AT, 4.AT         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Garant akce: RNDr. Jana Nováková</a:t>
            </a:r>
          </a:p>
        </p:txBody>
      </p:sp>
    </p:spTree>
    <p:extLst>
      <p:ext uri="{BB962C8B-B14F-4D97-AF65-F5344CB8AC3E}">
        <p14:creationId xmlns:p14="http://schemas.microsoft.com/office/powerpoint/2010/main" val="184126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95936" y="1988840"/>
            <a:ext cx="4572000" cy="35963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Ing. Pavel Dresler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představil obory 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Fakulty strojní VŠB-TU Ostrava.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Vysvětlil,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čím se studenti v jednotlivých oborech zabývají.</a:t>
            </a:r>
          </a:p>
          <a:p>
            <a:pPr lvl="0" algn="ctr">
              <a:lnSpc>
                <a:spcPct val="115000"/>
              </a:lnSpc>
            </a:pPr>
            <a:endParaRPr lang="cs-CZ" b="1" dirty="0">
              <a:solidFill>
                <a:srgbClr val="C17529">
                  <a:lumMod val="50000"/>
                </a:srgbClr>
              </a:solidFill>
              <a:latin typeface="Calibri"/>
              <a:cs typeface="Arial"/>
            </a:endParaRP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Zvýšenou pozornost věnoval oborům zaměřeným na dopravní techniku.</a:t>
            </a:r>
          </a:p>
          <a:p>
            <a:pPr lvl="0" algn="ctr">
              <a:lnSpc>
                <a:spcPct val="115000"/>
              </a:lnSpc>
            </a:pPr>
            <a:endParaRPr lang="cs-CZ" b="1" dirty="0">
              <a:solidFill>
                <a:srgbClr val="C17529">
                  <a:lumMod val="50000"/>
                </a:srgbClr>
              </a:solidFill>
              <a:latin typeface="Calibri"/>
              <a:cs typeface="Arial"/>
            </a:endParaRPr>
          </a:p>
          <a:p>
            <a:pPr lvl="0" algn="ctr">
              <a:lnSpc>
                <a:spcPct val="115000"/>
              </a:lnSpc>
            </a:pPr>
            <a:endParaRPr lang="cs-CZ" dirty="0"/>
          </a:p>
        </p:txBody>
      </p:sp>
      <p:pic>
        <p:nvPicPr>
          <p:cNvPr id="8194" name="Picture 2" descr="C:\Users\novakovaj\Documents\Kristýna\Dresler, foto\DSC_055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t="11040" r="7416" b="7967"/>
          <a:stretch/>
        </p:blipFill>
        <p:spPr bwMode="auto">
          <a:xfrm>
            <a:off x="827584" y="1268760"/>
            <a:ext cx="2856552" cy="538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0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566326" y="5373216"/>
            <a:ext cx="6006068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Ing. Dresler přidal také zajímavosti z práce v Motorsportu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a ze závodů v Pacifiku…</a:t>
            </a:r>
            <a:endParaRPr lang="cs-CZ" sz="16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… a ejhle, sny se opravdu stávají skutečností…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cs-CZ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2" name="Picture 2" descr="C:\Users\novakovaj\Documents\Kristýna\Dresler, foto\DSC_05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/>
          <a:stretch/>
        </p:blipFill>
        <p:spPr bwMode="auto">
          <a:xfrm>
            <a:off x="1243126" y="725514"/>
            <a:ext cx="667651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4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828632" y="5373216"/>
            <a:ext cx="7481472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Ing. Dresler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našich „80+3“ přítomných 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autotroniků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 a automechaniky nejen zaujal,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ale i pobavil. </a:t>
            </a:r>
            <a:endParaRPr lang="cs-CZ" sz="16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cs-CZ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266" name="Picture 2" descr="C:\Users\novakovaj\Documents\Kristýna\Dresler, foto\DSC_0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3" y="620688"/>
            <a:ext cx="804615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4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39732" y="5520362"/>
            <a:ext cx="8259312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Ing. Dresler mimo jiné zdůraznil,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že vysokoškolská pracoviště jsou zároveň vědeckými pracovišti  a představil úspěchy.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Také jsme se měli čím pochlubit.</a:t>
            </a:r>
            <a:endParaRPr lang="cs-CZ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cs-CZ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 descr="C:\Users\novakovaj\Documents\Kristýna\Dresler, foto\DSC_0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64022"/>
            <a:ext cx="804615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9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844470" y="5203342"/>
            <a:ext cx="7449796" cy="1649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Slovo bylo předáno Ing. Miksovi: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„Velkým úspěchem naší školy skončilo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regionální kolo celostátní odborné soutěže AUTOTRONIK JUNIOR 2015.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Vítěz Dominik Ježík postupuje do kola celostátního“.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cs-CZ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314" name="Picture 2" descr="C:\Users\novakovaj\Documents\Kristýna\Dresler, foto\DSC_056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2"/>
          <a:stretch/>
        </p:blipFill>
        <p:spPr bwMode="auto">
          <a:xfrm>
            <a:off x="546291" y="836712"/>
            <a:ext cx="8046154" cy="411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95936" y="2348880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Ing. Pavel Dresler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a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 Ing. Radim Miksa</a:t>
            </a:r>
          </a:p>
          <a:p>
            <a:pPr lvl="0" algn="ctr">
              <a:lnSpc>
                <a:spcPct val="115000"/>
              </a:lnSpc>
            </a:pPr>
            <a:endParaRPr lang="cs-CZ" b="1" dirty="0">
              <a:solidFill>
                <a:srgbClr val="C17529">
                  <a:lumMod val="50000"/>
                </a:srgbClr>
              </a:solidFill>
              <a:latin typeface="Calibri"/>
              <a:cs typeface="Arial"/>
            </a:endParaRP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velice snadno našli společnou řeč. </a:t>
            </a:r>
            <a:endParaRPr lang="cs-CZ" dirty="0"/>
          </a:p>
        </p:txBody>
      </p:sp>
      <p:pic>
        <p:nvPicPr>
          <p:cNvPr id="14338" name="Picture 2" descr="C:\Users\novakovaj\Documents\Kristýna\Dresler, foto\IMG_20150206_0922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 bwMode="auto">
          <a:xfrm>
            <a:off x="700352" y="1412777"/>
            <a:ext cx="2817102" cy="463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1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07504" y="5229200"/>
            <a:ext cx="8928992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Pane inženýre, </a:t>
            </a:r>
            <a:r>
              <a:rPr lang="cs-CZ" b="1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Týno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,</a:t>
            </a:r>
            <a:endParaRPr lang="cs-CZ" sz="160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děkujeme za Vaši osobní zpověď, podnětné informace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2400" b="1" u="sng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a hlavně za profesní motivaci našich </a:t>
            </a:r>
            <a:r>
              <a:rPr lang="cs-CZ" sz="2400" b="1" u="sng" dirty="0" err="1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autotroniků</a:t>
            </a:r>
            <a:r>
              <a:rPr lang="cs-CZ" sz="2400" b="1" u="sng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a automechaniků.</a:t>
            </a:r>
            <a:endParaRPr lang="cs-CZ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 </a:t>
            </a:r>
            <a:endParaRPr lang="cs-CZ" sz="1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novakovaj\Documents\Kristýna\Dresler, foto\IMG_20150206_09183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0109" r="38641"/>
          <a:stretch/>
        </p:blipFill>
        <p:spPr bwMode="auto">
          <a:xfrm>
            <a:off x="2446020" y="692696"/>
            <a:ext cx="4251960" cy="406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5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novakovaj\Documents\Kristýna\Týna, foto\DSC_04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t="8368" r="7197"/>
          <a:stretch/>
        </p:blipFill>
        <p:spPr bwMode="auto">
          <a:xfrm>
            <a:off x="1259632" y="476672"/>
            <a:ext cx="6760900" cy="460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1580" y="5157192"/>
            <a:ext cx="806489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Obě přednášky měly společného jmenovatele,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  <a:cs typeface="Arial"/>
              </a:rPr>
              <a:t>který je zcela jasně vyjádřen i na chodbě školy.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 err="1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Týno</a:t>
            </a: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ještě jednou děkujeme za Váš čas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a  těšíme se na další spolupráci s Vámi. </a:t>
            </a: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 </a:t>
            </a:r>
            <a:endParaRPr lang="cs-CZ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9673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2400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Děkujeme za pozornost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24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a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24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vytvoření příjemné atmosféry.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cs-CZ" sz="2400" b="1" dirty="0">
              <a:solidFill>
                <a:srgbClr val="C17529">
                  <a:lumMod val="50000"/>
                </a:srgbClr>
              </a:solidFill>
              <a:latin typeface="Calibri"/>
              <a:ea typeface="Calibri"/>
              <a:cs typeface="Arial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24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Mějte se moc hezky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cs-CZ" sz="2400" b="1" dirty="0">
              <a:solidFill>
                <a:srgbClr val="C17529">
                  <a:lumMod val="50000"/>
                </a:srgbClr>
              </a:solidFill>
              <a:latin typeface="Calibri"/>
              <a:ea typeface="Calibri"/>
              <a:cs typeface="Arial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24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a zase někdy na shledanou …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cs-CZ" sz="2400" b="1" dirty="0">
              <a:solidFill>
                <a:srgbClr val="C17529">
                  <a:lumMod val="50000"/>
                </a:srgbClr>
              </a:solidFill>
              <a:latin typeface="Calibri"/>
              <a:ea typeface="Calibri"/>
              <a:cs typeface="Arial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cs-CZ" sz="1800" b="1" dirty="0">
              <a:solidFill>
                <a:srgbClr val="C17529">
                  <a:lumMod val="50000"/>
                </a:srgbClr>
              </a:solidFill>
              <a:latin typeface="Calibri"/>
              <a:ea typeface="Calibri"/>
              <a:cs typeface="Arial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18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Garant akce: RNDr. Jana Nováková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18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Foto: Martin Kvasnica 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18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Daniel </a:t>
            </a:r>
            <a:r>
              <a:rPr lang="cs-CZ" sz="1800" b="1" dirty="0" err="1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Dučay</a:t>
            </a:r>
            <a:r>
              <a:rPr lang="cs-CZ" sz="18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 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cs-CZ" sz="18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Technické zázemí: Jiří </a:t>
            </a:r>
            <a:r>
              <a:rPr lang="cs-CZ" sz="1800" b="1" dirty="0" err="1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Kuljovský</a:t>
            </a:r>
            <a:r>
              <a:rPr lang="cs-CZ" sz="1800" b="1" dirty="0">
                <a:solidFill>
                  <a:srgbClr val="C17529">
                    <a:lumMod val="50000"/>
                  </a:srgbClr>
                </a:solidFill>
                <a:latin typeface="Calibri"/>
                <a:ea typeface="Calibri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20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995936" y="1988840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Sál je zatím prázdný.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 Týna má čas sdělit novinky, 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které se udály od poslední návštěvy. 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Opět jsme překvapeni. 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Tentokrát žádné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– rifle, tenisky a drdol –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 jako by se zastavil čas.</a:t>
            </a:r>
          </a:p>
          <a:p>
            <a:pPr lvl="0" algn="ctr">
              <a:lnSpc>
                <a:spcPct val="115000"/>
              </a:lnSpc>
            </a:pPr>
            <a:endParaRPr lang="cs-CZ" b="1" dirty="0">
              <a:solidFill>
                <a:srgbClr val="C17529">
                  <a:lumMod val="50000"/>
                </a:srgbClr>
              </a:solidFill>
              <a:latin typeface="Calibri"/>
              <a:cs typeface="Arial"/>
            </a:endParaRP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Týna přijela za dámu.</a:t>
            </a:r>
          </a:p>
          <a:p>
            <a:pPr lvl="0" algn="ctr">
              <a:lnSpc>
                <a:spcPct val="115000"/>
              </a:lnSpc>
            </a:pPr>
            <a:endParaRPr lang="cs-CZ" dirty="0"/>
          </a:p>
        </p:txBody>
      </p:sp>
      <p:pic>
        <p:nvPicPr>
          <p:cNvPr id="1026" name="Picture 2" descr="C:\Users\novakovaj\Documents\Kristýna\Dresler, foto\IMG_20150206_092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2545853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0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282532" y="5085184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8:00</a:t>
            </a:r>
          </a:p>
          <a:p>
            <a:pPr lvl="0" algn="ctr">
              <a:lnSpc>
                <a:spcPct val="115000"/>
              </a:lnSpc>
            </a:pPr>
            <a:r>
              <a:rPr lang="da-DK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1.A, 1.AT, 1.TAT-AT, 2.ATN-AT, 3.AT, 4.AT </a:t>
            </a:r>
            <a:endParaRPr lang="cs-CZ" b="1" dirty="0">
              <a:solidFill>
                <a:srgbClr val="C17529">
                  <a:lumMod val="50000"/>
                </a:srgbClr>
              </a:solidFill>
              <a:latin typeface="Calibri"/>
              <a:cs typeface="Arial"/>
            </a:endParaRP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Všichni jsou na svých místech.</a:t>
            </a:r>
            <a:endParaRPr lang="cs-CZ" dirty="0"/>
          </a:p>
        </p:txBody>
      </p:sp>
      <p:pic>
        <p:nvPicPr>
          <p:cNvPr id="2050" name="Picture 2" descr="C:\Users\novakovaj\Documents\Kristýna\Dresler, foto\DSC_05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6"/>
          <a:stretch/>
        </p:blipFill>
        <p:spPr bwMode="auto">
          <a:xfrm>
            <a:off x="545455" y="836712"/>
            <a:ext cx="8046154" cy="375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5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282532" y="5301208"/>
            <a:ext cx="4572000" cy="13399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b="1" dirty="0" err="1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Ing</a:t>
            </a:r>
            <a:r>
              <a:rPr lang="en-US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. </a:t>
            </a:r>
            <a:r>
              <a:rPr lang="en-US" b="1" dirty="0" err="1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Pavel</a:t>
            </a:r>
            <a:r>
              <a:rPr lang="en-US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 </a:t>
            </a: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D</a:t>
            </a:r>
            <a:r>
              <a:rPr lang="en-US" b="1" dirty="0" err="1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resler</a:t>
            </a:r>
            <a:r>
              <a:rPr lang="en-US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 </a:t>
            </a:r>
            <a:br>
              <a:rPr lang="en-US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</a:br>
            <a:r>
              <a:rPr lang="en-US" b="1" dirty="0" err="1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vysokoškolský</a:t>
            </a:r>
            <a:r>
              <a:rPr lang="en-US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 </a:t>
            </a:r>
            <a:r>
              <a:rPr lang="en-US" b="1" dirty="0" err="1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učitel</a:t>
            </a:r>
            <a:br>
              <a:rPr lang="en-US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</a:br>
            <a:r>
              <a:rPr lang="en-US" b="1" dirty="0" err="1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Mistr</a:t>
            </a:r>
            <a:r>
              <a:rPr lang="en-US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 </a:t>
            </a:r>
            <a:r>
              <a:rPr lang="en-US" b="1" dirty="0" err="1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Evropy</a:t>
            </a:r>
            <a:r>
              <a:rPr lang="en-US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, </a:t>
            </a:r>
            <a:r>
              <a:rPr lang="en-US" b="1" dirty="0" err="1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Asie</a:t>
            </a:r>
            <a:r>
              <a:rPr lang="en-US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 a </a:t>
            </a:r>
            <a:r>
              <a:rPr lang="en-US" b="1" dirty="0" err="1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Pacifiku</a:t>
            </a:r>
            <a:r>
              <a:rPr lang="en-US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 v rally</a:t>
            </a:r>
            <a:endParaRPr lang="cs-CZ" b="1" dirty="0">
              <a:solidFill>
                <a:srgbClr val="C17529">
                  <a:lumMod val="50000"/>
                </a:srgbClr>
              </a:solidFill>
              <a:latin typeface="Calibri"/>
              <a:cs typeface="Arial"/>
            </a:endParaRP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je připraven, můžeme začít.</a:t>
            </a:r>
            <a:endParaRPr lang="cs-CZ" dirty="0"/>
          </a:p>
        </p:txBody>
      </p:sp>
      <p:pic>
        <p:nvPicPr>
          <p:cNvPr id="3074" name="Picture 2" descr="C:\Users\novakovaj\Documents\Kristýna\Dresler, foto\DSC_0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5" y="764704"/>
            <a:ext cx="804615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3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286000" y="5701895"/>
            <a:ext cx="4572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Akci uvedla RNDr. Jana Nováková.</a:t>
            </a:r>
            <a:endParaRPr lang="cs-CZ" dirty="0"/>
          </a:p>
        </p:txBody>
      </p:sp>
      <p:pic>
        <p:nvPicPr>
          <p:cNvPr id="4098" name="Picture 2" descr="C:\Users\novakovaj\Documents\Kristýna\Dresler, foto\DSC_0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3" y="764704"/>
            <a:ext cx="804615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8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899592" y="5517232"/>
            <a:ext cx="727280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Týna představila svého učitele na VŠB 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a v krátkosti připomněla obsah svého listopadového vystoupení.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cs typeface="Arial"/>
              </a:rPr>
              <a:t>Ing. Pavel Dresler na její slova navázal.</a:t>
            </a:r>
            <a:endParaRPr lang="cs-CZ" dirty="0"/>
          </a:p>
        </p:txBody>
      </p:sp>
      <p:pic>
        <p:nvPicPr>
          <p:cNvPr id="5122" name="Picture 2" descr="C:\Users\novakovaj\Documents\Kristýna\Dresler, foto\DSC_05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3" y="764704"/>
            <a:ext cx="804615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0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260848" y="5661248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Proč se věnovat strojírenskému oboru?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FF0000"/>
                </a:solidFill>
                <a:latin typeface="Calibri"/>
                <a:cs typeface="Arial"/>
              </a:rPr>
              <a:t>Zamyslete se…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novakovaj\Documents\Kristýna\Dresler, foto\IMG_20150206_080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04615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9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475656" y="5661248"/>
            <a:ext cx="60486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Proč se věnovat strojírenskému oboru?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FF0000"/>
                </a:solidFill>
                <a:latin typeface="Calibri"/>
                <a:cs typeface="Arial"/>
              </a:rPr>
              <a:t>Se strojírenskými výrobky se potkáváme všude kolem nás…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novakovaj\Documents\Kristýna\Dresler, foto\IMG_20150206_08104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/>
          <a:stretch/>
        </p:blipFill>
        <p:spPr bwMode="auto">
          <a:xfrm>
            <a:off x="1210687" y="764704"/>
            <a:ext cx="6672322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4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331640" y="4941168"/>
            <a:ext cx="640871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V sále byl klid, argumentace byla srozumitelná a jasná. </a:t>
            </a:r>
          </a:p>
          <a:p>
            <a:pPr lvl="0" algn="ctr">
              <a:lnSpc>
                <a:spcPct val="115000"/>
              </a:lnSpc>
            </a:pP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Poměr absolventů na volná pracovní místa</a:t>
            </a:r>
          </a:p>
          <a:p>
            <a:pPr marL="285750" lvl="0" indent="-285750" algn="ctr">
              <a:lnSpc>
                <a:spcPct val="115000"/>
              </a:lnSpc>
              <a:buFont typeface="Wingdings" pitchFamily="2" charset="2"/>
              <a:buChar char="ü"/>
            </a:pPr>
            <a:r>
              <a:rPr lang="cs-CZ" b="1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Technické a přírodovědné obory   1:1</a:t>
            </a:r>
          </a:p>
          <a:p>
            <a:pPr marL="285750" lvl="0" indent="-285750" algn="ctr">
              <a:lnSpc>
                <a:spcPct val="115000"/>
              </a:lnSpc>
              <a:buFont typeface="Courier New" pitchFamily="49" charset="0"/>
              <a:buChar char="o"/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Ekonomické obory   8:1</a:t>
            </a:r>
          </a:p>
          <a:p>
            <a:pPr marL="285750" lvl="0" indent="-285750" algn="ctr">
              <a:lnSpc>
                <a:spcPct val="115000"/>
              </a:lnSpc>
              <a:buFont typeface="Courier New" pitchFamily="49" charset="0"/>
              <a:buChar char="o"/>
            </a:pPr>
            <a:r>
              <a:rPr lang="cs-CZ" b="1" dirty="0">
                <a:solidFill>
                  <a:srgbClr val="C17529">
                    <a:lumMod val="50000"/>
                  </a:srgbClr>
                </a:solidFill>
                <a:latin typeface="Calibri"/>
                <a:ea typeface="Times New Roman"/>
                <a:cs typeface="Arial"/>
              </a:rPr>
              <a:t>Humanitní obory   12:1</a:t>
            </a:r>
          </a:p>
          <a:p>
            <a:pPr lvl="0" algn="ctr">
              <a:lnSpc>
                <a:spcPct val="115000"/>
              </a:lnSpc>
            </a:pPr>
            <a:endParaRPr lang="cs-CZ" dirty="0"/>
          </a:p>
        </p:txBody>
      </p:sp>
      <p:pic>
        <p:nvPicPr>
          <p:cNvPr id="6146" name="Picture 2" descr="C:\Users\novakovaj\Documents\Kristýna\Dresler, foto\IMG_20150206_08064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14327" r="6973"/>
          <a:stretch/>
        </p:blipFill>
        <p:spPr bwMode="auto">
          <a:xfrm>
            <a:off x="906780" y="836712"/>
            <a:ext cx="7330440" cy="387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48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429</TotalTime>
  <Words>523</Words>
  <Application>Microsoft Office PowerPoint</Application>
  <PresentationFormat>Předvádění na obrazovce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Calibri</vt:lpstr>
      <vt:lpstr>Courier New</vt:lpstr>
      <vt:lpstr>Franklin Gothic Book</vt:lpstr>
      <vt:lpstr>Franklin Gothic Medium</vt:lpstr>
      <vt:lpstr>Wingdings</vt:lpstr>
      <vt:lpstr>Wingdings 2</vt:lpstr>
      <vt:lpstr>Cesta</vt:lpstr>
      <vt:lpstr>  Čím se zabývají studenti na VŠB?  Ing. Pavel dresler  vysokoškolský učitel Mistr Evropy, Asie a Pacifiku v rally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se daří naší absolventce na VŠB? Kristýna Kutiová, obor Silniční doprava, maturitní ročník 2011</dc:title>
  <dc:creator>Nováková Jana</dc:creator>
  <cp:lastModifiedBy>Nováková Jana</cp:lastModifiedBy>
  <cp:revision>44</cp:revision>
  <dcterms:created xsi:type="dcterms:W3CDTF">2014-11-05T15:24:18Z</dcterms:created>
  <dcterms:modified xsi:type="dcterms:W3CDTF">2022-06-08T08:48:25Z</dcterms:modified>
</cp:coreProperties>
</file>